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2" r:id="rId2"/>
  </p:sldMasterIdLst>
  <p:sldIdLst>
    <p:sldId id="335" r:id="rId3"/>
    <p:sldId id="328" r:id="rId4"/>
    <p:sldId id="282" r:id="rId5"/>
    <p:sldId id="322" r:id="rId6"/>
    <p:sldId id="329" r:id="rId7"/>
    <p:sldId id="321" r:id="rId8"/>
    <p:sldId id="320" r:id="rId9"/>
    <p:sldId id="336" r:id="rId10"/>
    <p:sldId id="291" r:id="rId11"/>
    <p:sldId id="311" r:id="rId12"/>
    <p:sldId id="284" r:id="rId13"/>
    <p:sldId id="312" r:id="rId14"/>
    <p:sldId id="295" r:id="rId15"/>
    <p:sldId id="313" r:id="rId16"/>
    <p:sldId id="306" r:id="rId17"/>
    <p:sldId id="314" r:id="rId18"/>
    <p:sldId id="294" r:id="rId19"/>
    <p:sldId id="315" r:id="rId20"/>
    <p:sldId id="316" r:id="rId21"/>
    <p:sldId id="317" r:id="rId22"/>
    <p:sldId id="292" r:id="rId23"/>
    <p:sldId id="318" r:id="rId24"/>
    <p:sldId id="293" r:id="rId25"/>
    <p:sldId id="319" r:id="rId26"/>
    <p:sldId id="305" r:id="rId27"/>
    <p:sldId id="309" r:id="rId28"/>
    <p:sldId id="307" r:id="rId29"/>
    <p:sldId id="310" r:id="rId30"/>
    <p:sldId id="308" r:id="rId31"/>
    <p:sldId id="330" r:id="rId32"/>
    <p:sldId id="289" r:id="rId33"/>
    <p:sldId id="288" r:id="rId34"/>
    <p:sldId id="287" r:id="rId35"/>
    <p:sldId id="333" r:id="rId36"/>
    <p:sldId id="290" r:id="rId37"/>
    <p:sldId id="334" r:id="rId38"/>
    <p:sldId id="286" r:id="rId39"/>
    <p:sldId id="285" r:id="rId40"/>
    <p:sldId id="297" r:id="rId41"/>
    <p:sldId id="296" r:id="rId42"/>
    <p:sldId id="301" r:id="rId43"/>
    <p:sldId id="300" r:id="rId44"/>
    <p:sldId id="299" r:id="rId45"/>
    <p:sldId id="298" r:id="rId46"/>
    <p:sldId id="302" r:id="rId47"/>
    <p:sldId id="324" r:id="rId48"/>
    <p:sldId id="303" r:id="rId49"/>
    <p:sldId id="323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FFCCFF"/>
    <a:srgbClr val="FF99FF"/>
    <a:srgbClr val="0000FF"/>
    <a:srgbClr val="FFFF99"/>
    <a:srgbClr val="FFFF00"/>
    <a:srgbClr val="6600CC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64" autoAdjust="0"/>
  </p:normalViewPr>
  <p:slideViewPr>
    <p:cSldViewPr>
      <p:cViewPr varScale="1">
        <p:scale>
          <a:sx n="53" d="100"/>
          <a:sy n="53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FD2DC2-1ADE-4CB2-950F-B8F2843C5D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809EFAB-A395-43DD-BB4F-D8E615911C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7D11CD1-3BE8-47DB-887F-E81F02FDA8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6DE4A6-6BF6-4FC7-AF20-2EBCCBCEB2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CFE069B-5908-4BF5-8994-6021DAB7FC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FAFE25-3750-46AC-A5C0-8ACF4C459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107464-6BEB-48FC-8961-E43A62620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4B0F63-4015-4B8E-BC36-7C9A5B560E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B24CC8-3B6B-4432-81EF-734AD50519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B26670D-411E-419E-BCB7-64C677EDC5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FACECA6-9B17-4ED6-A885-21E429335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3B6C504-466C-4991-AB6C-1FBF9CD0C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BB97FC-C186-4221-85AF-7BE767947F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03CAAA-E904-4164-8B28-8B1B85B12C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48848E3-BA8C-4D5B-B01F-52E4EBD332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ECE6BE-0817-4E46-9A82-79321F9277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E9CF5A-0B5B-4B13-BC87-DD0C29CD93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CF6389-738A-4D6A-8B03-9CBD9B603F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3D91A55-269A-44D6-AE77-0FE907C120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B45CA6D-92D8-45B4-A104-D9574AC77B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1B276D-C64A-4A8D-8285-109EBD43D4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086B55-ADA9-4A2B-A063-A49709D3E1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1EBCF3-5C47-4BF0-BAF2-0DD903D95C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C:\Documents and Settings\Admin\Рабочий стол\Новая папка\FM-Sweet-Easter--Element-3.gif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285750" y="214313"/>
            <a:ext cx="170338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4" descr="C:\Documents and Settings\Admin\Рабочий стол\Новая папка\FM-Sweet-Easter--Element-5.gif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 rot="1444211">
            <a:off x="6645275" y="4252913"/>
            <a:ext cx="258445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2" descr="C:\Documents and Settings\Admin\Рабочий стол\Новая папка\FM-Sweet-Easter--Element-41.gif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4" descr="C:\Documents and Settings\Admin\Рабочий стол\Новая папка\FM-Sweet-Easter--Element-5.gif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 rot="1444211">
            <a:off x="6135688" y="3500438"/>
            <a:ext cx="3265487" cy="380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7" descr="F:\для шаблонов\цветы\коричнев.gif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0" y="6707188"/>
            <a:ext cx="838200" cy="15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54604C9-8FE2-418E-83DA-27E072FA4C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3" descr="C:\Documents and Settings\Admin\Рабочий стол\Новая папка\FM-Sweet-Easter--Element-3.gif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285750" y="214313"/>
            <a:ext cx="170338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3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7524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84096F-592C-4FDF-94C3-0D2490FA2B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7528" name="Picture 4" descr="C:\Documents and Settings\Admin\Рабочий стол\Новая папка\FM-Sweet-Easter--Element-5.gif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 rot="1444211">
            <a:off x="6645275" y="4252913"/>
            <a:ext cx="258445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18" Type="http://schemas.openxmlformats.org/officeDocument/2006/relationships/image" Target="../media/image20.jpeg"/><Relationship Id="rId3" Type="http://schemas.openxmlformats.org/officeDocument/2006/relationships/image" Target="../media/image5.jpeg"/><Relationship Id="rId21" Type="http://schemas.openxmlformats.org/officeDocument/2006/relationships/image" Target="../media/image23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image" Target="../media/image19.jpeg"/><Relationship Id="rId25" Type="http://schemas.openxmlformats.org/officeDocument/2006/relationships/image" Target="../media/image27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8.jpeg"/><Relationship Id="rId20" Type="http://schemas.openxmlformats.org/officeDocument/2006/relationships/image" Target="../media/image22.jpeg"/><Relationship Id="rId1" Type="http://schemas.openxmlformats.org/officeDocument/2006/relationships/audio" Target="file:///E:\1&#1096;&#1082;&#1086;&#1083;&#1100;&#1085;&#1099;&#1077;%20&#1075;&#1086;&#1076;&#1099;%20+.mp3" TargetMode="Externa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24" Type="http://schemas.openxmlformats.org/officeDocument/2006/relationships/image" Target="../media/image26.jpeg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23" Type="http://schemas.openxmlformats.org/officeDocument/2006/relationships/image" Target="../media/image25.jpeg"/><Relationship Id="rId10" Type="http://schemas.openxmlformats.org/officeDocument/2006/relationships/image" Target="../media/image12.jpeg"/><Relationship Id="rId19" Type="http://schemas.openxmlformats.org/officeDocument/2006/relationships/image" Target="../media/image21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Relationship Id="rId22" Type="http://schemas.openxmlformats.org/officeDocument/2006/relationships/image" Target="../media/image2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E:\1&#1072;.+%20&#1045;&#1089;&#1083;&#1080;%20&#1089;%20&#1076;&#1088;&#1091;&#1075;&#1086;&#1084;%20&#1074;&#1099;&#1096;&#1077;&#1083;%20RMX.mp3" TargetMode="External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E:\4&#1072;.%20&#1040;&#1079;&#1073;&#1091;&#1082;&#1072;%20-.mp3" TargetMode="External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E:\&#1044;&#1088;&#1091;&#1078;&#1073;&#1072;.mp3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3.xml"/><Relationship Id="rId1" Type="http://schemas.openxmlformats.org/officeDocument/2006/relationships/audio" Target="file:///E:\2&#1072;.%20&#1063;&#1077;&#1084;&#1091;%20&#1091;&#1095;&#1072;&#1090;%20&#1074;%20&#1096;&#1082;&#1086;&#1083;&#1077;%20&#1084;&#1080;&#1085;&#1091;&#1089;.mp3" TargetMode="External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8.xml"/><Relationship Id="rId1" Type="http://schemas.openxmlformats.org/officeDocument/2006/relationships/video" Target="file:///E:\&#1041;&#1091;&#1088;&#1072;&#1090;&#1080;&#1085;&#1086;.wmv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Rectangle 3"/>
          <p:cNvSpPr>
            <a:spLocks noGrp="1"/>
          </p:cNvSpPr>
          <p:nvPr>
            <p:ph type="subTitle" idx="1"/>
          </p:nvPr>
        </p:nvSpPr>
        <p:spPr>
          <a:xfrm>
            <a:off x="1524000" y="457200"/>
            <a:ext cx="6705600" cy="2057400"/>
          </a:xfrm>
        </p:spPr>
        <p:txBody>
          <a:bodyPr/>
          <a:lstStyle/>
          <a:p>
            <a:r>
              <a:rPr lang="ru-RU" sz="8800" b="1">
                <a:solidFill>
                  <a:srgbClr val="0000FF"/>
                </a:solidFill>
                <a:latin typeface="Arial" charset="0"/>
              </a:rPr>
              <a:t>Прощание </a:t>
            </a:r>
          </a:p>
          <a:p>
            <a:r>
              <a:rPr lang="ru-RU" sz="8800" b="1">
                <a:solidFill>
                  <a:srgbClr val="0000FF"/>
                </a:solidFill>
                <a:latin typeface="Arial" charset="0"/>
              </a:rPr>
              <a:t>с </a:t>
            </a:r>
          </a:p>
          <a:p>
            <a:r>
              <a:rPr lang="ru-RU" sz="8800" b="1">
                <a:solidFill>
                  <a:srgbClr val="0000FF"/>
                </a:solidFill>
                <a:latin typeface="Arial" charset="0"/>
              </a:rPr>
              <a:t>Азбукой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/>
          </p:cNvSpPr>
          <p:nvPr>
            <p:ph type="body" idx="1"/>
          </p:nvPr>
        </p:nvSpPr>
        <p:spPr>
          <a:xfrm>
            <a:off x="1066800" y="1600200"/>
            <a:ext cx="8077200" cy="4525963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600" b="1">
                <a:solidFill>
                  <a:srgbClr val="0000FF"/>
                </a:solidFill>
                <a:latin typeface="Arial" charset="0"/>
              </a:rPr>
              <a:t>Он весел и незлобен,                                       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600" b="1">
                <a:solidFill>
                  <a:srgbClr val="0000FF"/>
                </a:solidFill>
                <a:latin typeface="Arial" charset="0"/>
              </a:rPr>
              <a:t>Этот милый чудачок.                                    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600" b="1">
                <a:solidFill>
                  <a:srgbClr val="0000FF"/>
                </a:solidFill>
                <a:latin typeface="Arial" charset="0"/>
              </a:rPr>
              <a:t>С ним хозяин, мальчик Робин,                   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600" b="1">
                <a:solidFill>
                  <a:srgbClr val="0000FF"/>
                </a:solidFill>
                <a:latin typeface="Arial" charset="0"/>
              </a:rPr>
              <a:t>И приятель – Пятачок.                                 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600" b="1">
                <a:solidFill>
                  <a:srgbClr val="0000FF"/>
                </a:solidFill>
                <a:latin typeface="Arial" charset="0"/>
              </a:rPr>
              <a:t>Для него прогулка – праздник,                   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600" b="1">
                <a:solidFill>
                  <a:srgbClr val="0000FF"/>
                </a:solidFill>
                <a:latin typeface="Arial" charset="0"/>
              </a:rPr>
              <a:t>И на мёд особый нюх,                                  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600" b="1">
                <a:solidFill>
                  <a:srgbClr val="0000FF"/>
                </a:solidFill>
                <a:latin typeface="Arial" charset="0"/>
              </a:rPr>
              <a:t>Этот плюшевый проказник  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600" b="1">
                <a:solidFill>
                  <a:srgbClr val="0000FF"/>
                </a:solidFill>
                <a:latin typeface="Arial" charset="0"/>
              </a:rPr>
              <a:t>Медвежонок….                                                      </a:t>
            </a:r>
            <a:r>
              <a:rPr lang="ru-RU" sz="2800"/>
              <a:t>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Винни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9200" y="1447800"/>
            <a:ext cx="5830888" cy="4951413"/>
          </a:xfrm>
          <a:prstGeom prst="rect">
            <a:avLst/>
          </a:prstGeom>
          <a:noFill/>
          <a:ln w="38100">
            <a:solidFill>
              <a:srgbClr val="6600FF"/>
            </a:solidFill>
            <a:miter lim="800000"/>
            <a:headEnd/>
            <a:tailEnd/>
          </a:ln>
        </p:spPr>
      </p:pic>
      <p:sp>
        <p:nvSpPr>
          <p:cNvPr id="51203" name="WordArt 3"/>
          <p:cNvSpPr>
            <a:spLocks noChangeArrowheads="1" noChangeShapeType="1" noTextEdit="1"/>
          </p:cNvSpPr>
          <p:nvPr/>
        </p:nvSpPr>
        <p:spPr bwMode="auto">
          <a:xfrm>
            <a:off x="2057400" y="152400"/>
            <a:ext cx="51054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9900FF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Винни-Пух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/>
          </p:cNvSpPr>
          <p:nvPr>
            <p:ph type="body" idx="1"/>
          </p:nvPr>
        </p:nvSpPr>
        <p:spPr>
          <a:xfrm>
            <a:off x="838200" y="1600200"/>
            <a:ext cx="8305800" cy="4525963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Появилась из весеннего цветочка                                       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Крошечная сказочная дочка.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Жаба её похищала,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Мышь за крота выдавала.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Ласточка крошку спасла,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В солнечный край унесла.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Я попрошу вас сказать,                            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Как эту девочку звать?</a:t>
            </a:r>
            <a:r>
              <a:rPr lang="ru-RU" sz="4000" b="1"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WordArt 3"/>
          <p:cNvSpPr>
            <a:spLocks noChangeArrowheads="1" noChangeShapeType="1" noTextEdit="1"/>
          </p:cNvSpPr>
          <p:nvPr/>
        </p:nvSpPr>
        <p:spPr bwMode="auto">
          <a:xfrm>
            <a:off x="1981200" y="188913"/>
            <a:ext cx="57912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Дюймовочка</a:t>
            </a:r>
          </a:p>
        </p:txBody>
      </p:sp>
      <p:pic>
        <p:nvPicPr>
          <p:cNvPr id="39940" name="Picture 4" descr="d07e2af7d43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0" y="1219200"/>
            <a:ext cx="4267200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3"/>
          <p:cNvSpPr>
            <a:spLocks noGrp="1"/>
          </p:cNvSpPr>
          <p:nvPr>
            <p:ph type="body" idx="1"/>
          </p:nvPr>
        </p:nvSpPr>
        <p:spPr>
          <a:xfrm>
            <a:off x="533400" y="1600200"/>
            <a:ext cx="8610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600" b="1">
                <a:solidFill>
                  <a:srgbClr val="0000FF"/>
                </a:solidFill>
                <a:latin typeface="Arial" charset="0"/>
              </a:rPr>
              <a:t>Работать умела красиво и ловко, </a:t>
            </a:r>
          </a:p>
          <a:p>
            <a:pPr>
              <a:buFont typeface="Arial" charset="0"/>
              <a:buNone/>
            </a:pPr>
            <a:r>
              <a:rPr lang="ru-RU" sz="3600" b="1">
                <a:solidFill>
                  <a:srgbClr val="0000FF"/>
                </a:solidFill>
                <a:latin typeface="Arial" charset="0"/>
              </a:rPr>
              <a:t>В деле любом проявляла сноровку. </a:t>
            </a:r>
          </a:p>
          <a:p>
            <a:pPr>
              <a:buFont typeface="Arial" charset="0"/>
              <a:buNone/>
            </a:pPr>
            <a:r>
              <a:rPr lang="ru-RU" sz="3600" b="1">
                <a:solidFill>
                  <a:srgbClr val="0000FF"/>
                </a:solidFill>
                <a:latin typeface="Arial" charset="0"/>
              </a:rPr>
              <a:t>Хлебы пекла и скатерти ткала,                     </a:t>
            </a:r>
          </a:p>
          <a:p>
            <a:pPr>
              <a:buFont typeface="Arial" charset="0"/>
              <a:buNone/>
            </a:pPr>
            <a:r>
              <a:rPr lang="ru-RU" sz="3600" b="1">
                <a:solidFill>
                  <a:srgbClr val="0000FF"/>
                </a:solidFill>
                <a:latin typeface="Arial" charset="0"/>
              </a:rPr>
              <a:t>Шила рубашки, узор вышивала,                   </a:t>
            </a:r>
          </a:p>
          <a:p>
            <a:pPr>
              <a:buFont typeface="Arial" charset="0"/>
              <a:buNone/>
            </a:pPr>
            <a:r>
              <a:rPr lang="ru-RU" sz="3600" b="1">
                <a:solidFill>
                  <a:srgbClr val="0000FF"/>
                </a:solidFill>
                <a:latin typeface="Arial" charset="0"/>
              </a:rPr>
              <a:t>Лебедью белой в танце плыла… </a:t>
            </a:r>
          </a:p>
          <a:p>
            <a:pPr>
              <a:buFont typeface="Arial" charset="0"/>
              <a:buNone/>
            </a:pPr>
            <a:r>
              <a:rPr lang="ru-RU" sz="3600" b="1">
                <a:solidFill>
                  <a:srgbClr val="0000FF"/>
                </a:solidFill>
                <a:latin typeface="Arial" charset="0"/>
              </a:rPr>
              <a:t>Кто мастерица эта была?</a:t>
            </a:r>
            <a:r>
              <a:rPr lang="ru-RU" sz="3600">
                <a:solidFill>
                  <a:srgbClr val="0000FF"/>
                </a:solidFill>
                <a:latin typeface="Arial" charset="0"/>
              </a:rPr>
              <a:t>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WordArt 3"/>
          <p:cNvSpPr>
            <a:spLocks noChangeArrowheads="1" noChangeShapeType="1" noTextEdit="1"/>
          </p:cNvSpPr>
          <p:nvPr/>
        </p:nvSpPr>
        <p:spPr bwMode="auto">
          <a:xfrm>
            <a:off x="1905000" y="188913"/>
            <a:ext cx="68580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Василиса Премудрая</a:t>
            </a:r>
          </a:p>
        </p:txBody>
      </p:sp>
      <p:pic>
        <p:nvPicPr>
          <p:cNvPr id="66564" name="Picture 4" descr="7b63bee116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81200" y="1219200"/>
            <a:ext cx="4552950" cy="541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/>
          </p:cNvSpPr>
          <p:nvPr>
            <p:ph type="body" idx="1"/>
          </p:nvPr>
        </p:nvSpPr>
        <p:spPr>
          <a:xfrm>
            <a:off x="228600" y="1600200"/>
            <a:ext cx="89154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Она на балу никогда не бывала,</a:t>
            </a:r>
          </a:p>
          <a:p>
            <a:pPr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Чистила, мыла, варила и пряла.</a:t>
            </a:r>
          </a:p>
          <a:p>
            <a:pPr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Когда же случилось попасть ей на бал,</a:t>
            </a:r>
          </a:p>
          <a:p>
            <a:pPr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То голову принц от любви потерял.</a:t>
            </a:r>
          </a:p>
          <a:p>
            <a:pPr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Она башмачок потеряла тогда же!</a:t>
            </a:r>
          </a:p>
          <a:p>
            <a:pPr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Кто она? Кто нам подскажет?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Золушка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9800" y="1371600"/>
            <a:ext cx="4419600" cy="5187950"/>
          </a:xfrm>
          <a:prstGeom prst="rect">
            <a:avLst/>
          </a:prstGeom>
          <a:noFill/>
          <a:ln w="38100">
            <a:solidFill>
              <a:srgbClr val="6600FF"/>
            </a:solidFill>
            <a:miter lim="800000"/>
            <a:headEnd/>
            <a:tailEnd/>
          </a:ln>
        </p:spPr>
      </p:pic>
      <p:sp>
        <p:nvSpPr>
          <p:cNvPr id="40963" name="WordArt 3"/>
          <p:cNvSpPr>
            <a:spLocks noChangeArrowheads="1" noChangeShapeType="1" noTextEdit="1"/>
          </p:cNvSpPr>
          <p:nvPr/>
        </p:nvSpPr>
        <p:spPr bwMode="auto">
          <a:xfrm>
            <a:off x="2209800" y="188913"/>
            <a:ext cx="47244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Золушка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1447800" y="1600200"/>
            <a:ext cx="72390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4000" b="1">
                <a:solidFill>
                  <a:srgbClr val="0000FF"/>
                </a:solidFill>
                <a:latin typeface="Arial" charset="0"/>
              </a:rPr>
              <a:t>На сметане мешён, </a:t>
            </a:r>
          </a:p>
          <a:p>
            <a:pPr>
              <a:buFont typeface="Arial" charset="0"/>
              <a:buNone/>
            </a:pPr>
            <a:r>
              <a:rPr lang="ru-RU" sz="4000" b="1">
                <a:solidFill>
                  <a:srgbClr val="0000FF"/>
                </a:solidFill>
                <a:latin typeface="Arial" charset="0"/>
              </a:rPr>
              <a:t>На окошке стужён. </a:t>
            </a:r>
          </a:p>
          <a:p>
            <a:pPr>
              <a:buFont typeface="Arial" charset="0"/>
              <a:buNone/>
            </a:pPr>
            <a:r>
              <a:rPr lang="ru-RU" sz="4000" b="1">
                <a:solidFill>
                  <a:srgbClr val="0000FF"/>
                </a:solidFill>
                <a:latin typeface="Arial" charset="0"/>
              </a:rPr>
              <a:t>Круглый бок, румяный бок.                               </a:t>
            </a:r>
          </a:p>
          <a:p>
            <a:pPr>
              <a:buFont typeface="Arial" charset="0"/>
              <a:buNone/>
            </a:pPr>
            <a:r>
              <a:rPr lang="ru-RU" sz="4000" b="1">
                <a:solidFill>
                  <a:srgbClr val="0000FF"/>
                </a:solidFill>
                <a:latin typeface="Arial" charset="0"/>
              </a:rPr>
              <a:t>Покатился…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WordArt 4"/>
          <p:cNvSpPr>
            <a:spLocks noChangeArrowheads="1" noChangeShapeType="1" noTextEdit="1"/>
          </p:cNvSpPr>
          <p:nvPr/>
        </p:nvSpPr>
        <p:spPr bwMode="auto">
          <a:xfrm>
            <a:off x="1981200" y="188913"/>
            <a:ext cx="55626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Колобок</a:t>
            </a:r>
          </a:p>
        </p:txBody>
      </p:sp>
      <p:pic>
        <p:nvPicPr>
          <p:cNvPr id="76805" name="Picture 5" descr="Колобок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00200" y="1371600"/>
            <a:ext cx="4953000" cy="4711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82" name="Picture 14" descr="SDC1052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583" name="Picture 15" descr="IMG_136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84" name="Picture 16" descr="IMG_293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585" name="Picture 17" descr="сканирование000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586" name="Picture 18" descr="DSC0155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588" name="Picture 20" descr="DSC01727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589" name="Picture 21" descr="IMG_203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</p:spPr>
      </p:pic>
      <p:pic>
        <p:nvPicPr>
          <p:cNvPr id="109590" name="Picture 22" descr="DSC01804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591" name="Picture 23" descr="DSC01815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592" name="Picture 24" descr="Копия DSC01821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593" name="Picture 25" descr="DSC01812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594" name="Picture 26" descr="DSC01836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595" name="Picture 27" descr="DSC01835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96" name="Picture 28" descr="DSC01913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597" name="Picture 29" descr="Копия DSC01920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598" name="Picture 30" descr="DSC01909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599" name="Picture 31" descr="DSC01902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601" name="Picture 33" descr="x_dcb10b48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602" name="Picture 34" descr="x_722ed945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603" name="Picture 35" descr="x_56936166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604" name="Picture 36" descr="x_cbf4f3bc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605" name="Picture 37" descr="SDC10514"/>
          <p:cNvPicPr>
            <a:picLocks noChangeAspect="1" noChangeArrowheads="1"/>
          </p:cNvPicPr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9607" name="1школьные годы +.mp3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audioFile r:link="rId1"/>
          </p:nvPr>
        </p:nvPicPr>
        <p:blipFill>
          <a:blip r:embed="rId25" cstate="email"/>
          <a:srcRect/>
          <a:stretch>
            <a:fillRect/>
          </a:stretch>
        </p:blipFill>
        <p:spPr>
          <a:xfrm>
            <a:off x="228600" y="5943600"/>
            <a:ext cx="685800" cy="685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09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09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9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09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0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09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3000"/>
                            </p:stCondLst>
                            <p:childTnLst>
                              <p:par>
                                <p:cTn id="29" presetID="2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09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8500"/>
                            </p:stCondLst>
                            <p:childTnLst>
                              <p:par>
                                <p:cTn id="33" presetID="2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09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4000"/>
                            </p:stCondLst>
                            <p:childTnLst>
                              <p:par>
                                <p:cTn id="37" presetID="2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09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9500"/>
                            </p:stCondLst>
                            <p:childTnLst>
                              <p:par>
                                <p:cTn id="41" presetID="2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09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0"/>
                            </p:stCondLst>
                            <p:childTnLst>
                              <p:par>
                                <p:cTn id="45" presetID="2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09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500"/>
                            </p:stCondLst>
                            <p:childTnLst>
                              <p:par>
                                <p:cTn id="49" presetID="2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109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6000"/>
                            </p:stCondLst>
                            <p:childTnLst>
                              <p:par>
                                <p:cTn id="53" presetID="2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09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1500"/>
                            </p:stCondLst>
                            <p:childTnLst>
                              <p:par>
                                <p:cTn id="57" presetID="2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109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7000"/>
                            </p:stCondLst>
                            <p:childTnLst>
                              <p:par>
                                <p:cTn id="61" presetID="2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109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2500"/>
                            </p:stCondLst>
                            <p:childTnLst>
                              <p:par>
                                <p:cTn id="65" presetID="2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109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8000"/>
                            </p:stCondLst>
                            <p:childTnLst>
                              <p:par>
                                <p:cTn id="69" presetID="2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109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3500"/>
                            </p:stCondLst>
                            <p:childTnLst>
                              <p:par>
                                <p:cTn id="73" presetID="2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2000"/>
                                        <p:tgtEl>
                                          <p:spTgt spid="109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9000"/>
                            </p:stCondLst>
                            <p:childTnLst>
                              <p:par>
                                <p:cTn id="77" presetID="2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109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4500"/>
                            </p:stCondLst>
                            <p:childTnLst>
                              <p:par>
                                <p:cTn id="81" presetID="2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109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0"/>
                            </p:stCondLst>
                            <p:childTnLst>
                              <p:par>
                                <p:cTn id="85" presetID="2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109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6000"/>
                            </p:stCondLst>
                            <p:childTnLst>
                              <p:par>
                                <p:cTn id="89" presetID="2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2000"/>
                                        <p:tgtEl>
                                          <p:spTgt spid="109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096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145058" fill="hold"/>
                                        <p:tgtEl>
                                          <p:spTgt spid="1096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607"/>
                  </p:tgtEl>
                </p:cond>
              </p:nextCondLst>
            </p:seq>
            <p:audio>
              <p:cMediaNode>
                <p:cTn id="9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0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/>
          </p:cNvSpPr>
          <p:nvPr>
            <p:ph type="body" idx="1"/>
          </p:nvPr>
        </p:nvSpPr>
        <p:spPr>
          <a:xfrm>
            <a:off x="304800" y="1752600"/>
            <a:ext cx="8610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4000" b="1">
                <a:solidFill>
                  <a:srgbClr val="0000FF"/>
                </a:solidFill>
                <a:latin typeface="Arial" charset="0"/>
              </a:rPr>
              <a:t>Бабушка девочку очень любила,</a:t>
            </a:r>
          </a:p>
          <a:p>
            <a:pPr>
              <a:buFont typeface="Arial" charset="0"/>
              <a:buNone/>
            </a:pPr>
            <a:r>
              <a:rPr lang="ru-RU" sz="4000" b="1">
                <a:solidFill>
                  <a:srgbClr val="0000FF"/>
                </a:solidFill>
                <a:latin typeface="Arial" charset="0"/>
              </a:rPr>
              <a:t>Шапочку красную ей подарила.</a:t>
            </a:r>
          </a:p>
          <a:p>
            <a:pPr>
              <a:buFont typeface="Arial" charset="0"/>
              <a:buNone/>
            </a:pPr>
            <a:r>
              <a:rPr lang="ru-RU" sz="4000" b="1">
                <a:solidFill>
                  <a:srgbClr val="0000FF"/>
                </a:solidFill>
                <a:latin typeface="Arial" charset="0"/>
              </a:rPr>
              <a:t>Девочка имя забыла своё.</a:t>
            </a:r>
          </a:p>
          <a:p>
            <a:pPr>
              <a:buFont typeface="Arial" charset="0"/>
              <a:buNone/>
            </a:pPr>
            <a:r>
              <a:rPr lang="ru-RU" sz="4000" b="1">
                <a:solidFill>
                  <a:srgbClr val="0000FF"/>
                </a:solidFill>
                <a:latin typeface="Arial" charset="0"/>
              </a:rPr>
              <a:t>А ну подскажите, как звали её?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f_4a9bda89b3a4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38400" y="1219200"/>
            <a:ext cx="3810000" cy="5391150"/>
          </a:xfrm>
          <a:prstGeom prst="rect">
            <a:avLst/>
          </a:prstGeom>
          <a:noFill/>
        </p:spPr>
      </p:pic>
      <p:sp>
        <p:nvSpPr>
          <p:cNvPr id="43014" name="Rectangle 6"/>
          <p:cNvSpPr>
            <a:spLocks noGrp="1"/>
          </p:cNvSpPr>
          <p:nvPr>
            <p:ph type="title"/>
          </p:nvPr>
        </p:nvSpPr>
        <p:spPr>
          <a:xfrm>
            <a:off x="1219200" y="0"/>
            <a:ext cx="8229600" cy="1143000"/>
          </a:xfrm>
        </p:spPr>
        <p:txBody>
          <a:bodyPr/>
          <a:lstStyle/>
          <a:p>
            <a:r>
              <a:rPr lang="ru-RU" sz="6000" b="1">
                <a:solidFill>
                  <a:srgbClr val="9900FF"/>
                </a:solidFill>
                <a:latin typeface="Arial" charset="0"/>
              </a:rPr>
              <a:t>                                                             </a:t>
            </a:r>
          </a:p>
        </p:txBody>
      </p:sp>
      <p:sp>
        <p:nvSpPr>
          <p:cNvPr id="43015" name="WordArt 7"/>
          <p:cNvSpPr>
            <a:spLocks noChangeArrowheads="1" noChangeShapeType="1" noTextEdit="1"/>
          </p:cNvSpPr>
          <p:nvPr/>
        </p:nvSpPr>
        <p:spPr bwMode="auto">
          <a:xfrm>
            <a:off x="1676400" y="188913"/>
            <a:ext cx="70104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Красная шапочка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3"/>
          <p:cNvSpPr>
            <a:spLocks noGrp="1"/>
          </p:cNvSpPr>
          <p:nvPr>
            <p:ph type="body" idx="1"/>
          </p:nvPr>
        </p:nvSpPr>
        <p:spPr>
          <a:xfrm>
            <a:off x="1828800" y="914400"/>
            <a:ext cx="8458200" cy="4525963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300" b="1">
                <a:solidFill>
                  <a:srgbClr val="0000FF"/>
                </a:solidFill>
                <a:latin typeface="Arial" charset="0"/>
              </a:rPr>
              <a:t>Он дружок зверям и детям,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300" b="1">
                <a:solidFill>
                  <a:srgbClr val="0000FF"/>
                </a:solidFill>
                <a:latin typeface="Arial" charset="0"/>
              </a:rPr>
              <a:t>Он – живое существо.                                       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300" b="1">
                <a:solidFill>
                  <a:srgbClr val="0000FF"/>
                </a:solidFill>
                <a:latin typeface="Arial" charset="0"/>
              </a:rPr>
              <a:t>Но таких на белом свете                                   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300" b="1">
                <a:solidFill>
                  <a:srgbClr val="0000FF"/>
                </a:solidFill>
                <a:latin typeface="Arial" charset="0"/>
              </a:rPr>
              <a:t>Больше нет ни одного.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300" b="1">
                <a:solidFill>
                  <a:srgbClr val="0000FF"/>
                </a:solidFill>
                <a:latin typeface="Arial" charset="0"/>
              </a:rPr>
              <a:t>Потому что он не птица,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300" b="1">
                <a:solidFill>
                  <a:srgbClr val="0000FF"/>
                </a:solidFill>
                <a:latin typeface="Arial" charset="0"/>
              </a:rPr>
              <a:t>Не котёнок, не щенок.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300" b="1">
                <a:solidFill>
                  <a:srgbClr val="0000FF"/>
                </a:solidFill>
                <a:latin typeface="Arial" charset="0"/>
              </a:rPr>
              <a:t>Но заснята для кино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300" b="1">
                <a:solidFill>
                  <a:srgbClr val="0000FF"/>
                </a:solidFill>
                <a:latin typeface="Arial" charset="0"/>
              </a:rPr>
              <a:t>И известна всем давно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300" b="1">
                <a:solidFill>
                  <a:srgbClr val="0000FF"/>
                </a:solidFill>
                <a:latin typeface="Arial" charset="0"/>
              </a:rPr>
              <a:t>Эта милая мордашка,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300" b="1">
                <a:solidFill>
                  <a:srgbClr val="0000FF"/>
                </a:solidFill>
                <a:latin typeface="Arial" charset="0"/>
              </a:rPr>
              <a:t>А зовётся…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Чебурашк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35150" y="1341438"/>
            <a:ext cx="5364163" cy="4879975"/>
          </a:xfrm>
          <a:prstGeom prst="rect">
            <a:avLst/>
          </a:prstGeom>
          <a:noFill/>
          <a:ln w="38100">
            <a:solidFill>
              <a:srgbClr val="6600FF"/>
            </a:solidFill>
            <a:miter lim="800000"/>
            <a:headEnd/>
            <a:tailEnd/>
          </a:ln>
        </p:spPr>
      </p:pic>
      <p:sp>
        <p:nvSpPr>
          <p:cNvPr id="41987" name="WordArt 3"/>
          <p:cNvSpPr>
            <a:spLocks noChangeArrowheads="1" noChangeShapeType="1" noTextEdit="1"/>
          </p:cNvSpPr>
          <p:nvPr/>
        </p:nvSpPr>
        <p:spPr bwMode="auto">
          <a:xfrm>
            <a:off x="1981200" y="188913"/>
            <a:ext cx="55626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Чебурашка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3"/>
          <p:cNvSpPr>
            <a:spLocks noGrp="1"/>
          </p:cNvSpPr>
          <p:nvPr>
            <p:ph type="body" idx="1"/>
          </p:nvPr>
        </p:nvSpPr>
        <p:spPr>
          <a:xfrm>
            <a:off x="1600200" y="91440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Живут в цветочном городе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Девчонки и мальчишки.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Ворчун, Сиропчик, Кнопочка -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Смешные коротышки.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А кто лентяй отпетый?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Кто главный фантазёр?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Проказник самый первый,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Кто на язык остёр?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А ну-ка, угадайте-ка!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500" b="1">
                <a:solidFill>
                  <a:srgbClr val="0000FF"/>
                </a:solidFill>
                <a:latin typeface="Arial" charset="0"/>
              </a:rPr>
              <a:t>Конечно, он…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WordArt 4"/>
          <p:cNvSpPr>
            <a:spLocks noChangeArrowheads="1" noChangeShapeType="1" noTextEdit="1"/>
          </p:cNvSpPr>
          <p:nvPr/>
        </p:nvSpPr>
        <p:spPr bwMode="auto">
          <a:xfrm>
            <a:off x="2286000" y="188913"/>
            <a:ext cx="50292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Незнайка</a:t>
            </a:r>
          </a:p>
        </p:txBody>
      </p:sp>
      <p:pic>
        <p:nvPicPr>
          <p:cNvPr id="65542" name="Picture 6" descr="Image1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71600" y="1447800"/>
            <a:ext cx="5319713" cy="4706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/>
          </p:cNvSpPr>
          <p:nvPr>
            <p:ph type="body" idx="1"/>
          </p:nvPr>
        </p:nvSpPr>
        <p:spPr>
          <a:xfrm>
            <a:off x="1143000" y="121920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>
                <a:latin typeface="Arial" charset="0"/>
              </a:rPr>
              <a:t>   </a:t>
            </a:r>
            <a:r>
              <a:rPr lang="ru-RU" sz="3600" b="1">
                <a:solidFill>
                  <a:srgbClr val="0000FF"/>
                </a:solidFill>
                <a:latin typeface="Arial" charset="0"/>
              </a:rPr>
              <a:t>Он всегда, как день варенья,</a:t>
            </a:r>
            <a:br>
              <a:rPr lang="ru-RU" sz="3600" b="1">
                <a:solidFill>
                  <a:srgbClr val="0000FF"/>
                </a:solidFill>
                <a:latin typeface="Arial" charset="0"/>
              </a:rPr>
            </a:br>
            <a:r>
              <a:rPr lang="ru-RU" sz="3600" b="1">
                <a:solidFill>
                  <a:srgbClr val="0000FF"/>
                </a:solidFill>
                <a:latin typeface="Arial" charset="0"/>
              </a:rPr>
              <a:t>Отмечает день рожденья,</a:t>
            </a:r>
            <a:br>
              <a:rPr lang="ru-RU" sz="3600" b="1">
                <a:solidFill>
                  <a:srgbClr val="0000FF"/>
                </a:solidFill>
                <a:latin typeface="Arial" charset="0"/>
              </a:rPr>
            </a:br>
            <a:r>
              <a:rPr lang="ru-RU" sz="3600" b="1">
                <a:solidFill>
                  <a:srgbClr val="0000FF"/>
                </a:solidFill>
                <a:latin typeface="Arial" charset="0"/>
              </a:rPr>
              <a:t>На штанишках кнопку тиснет,</a:t>
            </a:r>
            <a:br>
              <a:rPr lang="ru-RU" sz="3600" b="1">
                <a:solidFill>
                  <a:srgbClr val="0000FF"/>
                </a:solidFill>
                <a:latin typeface="Arial" charset="0"/>
              </a:rPr>
            </a:br>
            <a:r>
              <a:rPr lang="ru-RU" sz="3600" b="1">
                <a:solidFill>
                  <a:srgbClr val="0000FF"/>
                </a:solidFill>
                <a:latin typeface="Arial" charset="0"/>
              </a:rPr>
              <a:t>Чтоб отправиться в полёт,</a:t>
            </a:r>
            <a:br>
              <a:rPr lang="ru-RU" sz="3600" b="1">
                <a:solidFill>
                  <a:srgbClr val="0000FF"/>
                </a:solidFill>
                <a:latin typeface="Arial" charset="0"/>
              </a:rPr>
            </a:br>
            <a:r>
              <a:rPr lang="ru-RU" sz="3600" b="1">
                <a:solidFill>
                  <a:srgbClr val="0000FF"/>
                </a:solidFill>
                <a:latin typeface="Arial" charset="0"/>
              </a:rPr>
              <a:t>Под пропеллером повиснет</a:t>
            </a:r>
            <a:br>
              <a:rPr lang="ru-RU" sz="3600" b="1">
                <a:solidFill>
                  <a:srgbClr val="0000FF"/>
                </a:solidFill>
                <a:latin typeface="Arial" charset="0"/>
              </a:rPr>
            </a:br>
            <a:r>
              <a:rPr lang="ru-RU" sz="3600" b="1">
                <a:solidFill>
                  <a:srgbClr val="0000FF"/>
                </a:solidFill>
                <a:latin typeface="Arial" charset="0"/>
              </a:rPr>
              <a:t>И летит, как вертолёт.</a:t>
            </a:r>
            <a:br>
              <a:rPr lang="ru-RU" sz="3600" b="1">
                <a:solidFill>
                  <a:srgbClr val="0000FF"/>
                </a:solidFill>
                <a:latin typeface="Arial" charset="0"/>
              </a:rPr>
            </a:br>
            <a:r>
              <a:rPr lang="ru-RU" sz="3600" b="1">
                <a:solidFill>
                  <a:srgbClr val="0000FF"/>
                </a:solidFill>
                <a:latin typeface="Arial" charset="0"/>
              </a:rPr>
              <a:t>Парень он, «в расцвете лет».</a:t>
            </a:r>
            <a:br>
              <a:rPr lang="ru-RU" sz="3600" b="1">
                <a:solidFill>
                  <a:srgbClr val="0000FF"/>
                </a:solidFill>
                <a:latin typeface="Arial" charset="0"/>
              </a:rPr>
            </a:br>
            <a:r>
              <a:rPr lang="ru-RU" sz="3600" b="1">
                <a:solidFill>
                  <a:srgbClr val="0000FF"/>
                </a:solidFill>
                <a:latin typeface="Arial" charset="0"/>
              </a:rPr>
              <a:t>Кто он? Дайте-ка ответ.</a:t>
            </a:r>
            <a:br>
              <a:rPr lang="ru-RU" sz="3600" b="1">
                <a:solidFill>
                  <a:srgbClr val="0000FF"/>
                </a:solidFill>
                <a:latin typeface="Arial" charset="0"/>
              </a:rPr>
            </a:br>
            <a:endParaRPr lang="ru-RU" sz="3600" b="1">
              <a:solidFill>
                <a:srgbClr val="0000FF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9" name="WordArt 5"/>
          <p:cNvSpPr>
            <a:spLocks noChangeArrowheads="1" noChangeShapeType="1" noTextEdit="1"/>
          </p:cNvSpPr>
          <p:nvPr/>
        </p:nvSpPr>
        <p:spPr bwMode="auto">
          <a:xfrm>
            <a:off x="2286000" y="188913"/>
            <a:ext cx="50292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Карлсон</a:t>
            </a:r>
          </a:p>
        </p:txBody>
      </p:sp>
      <p:pic>
        <p:nvPicPr>
          <p:cNvPr id="67590" name="Picture 6" descr="s_642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9200" y="1143000"/>
            <a:ext cx="5638800" cy="541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/>
          </p:cNvSpPr>
          <p:nvPr>
            <p:ph type="body" idx="1"/>
          </p:nvPr>
        </p:nvSpPr>
        <p:spPr>
          <a:xfrm>
            <a:off x="1295400" y="1524000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/>
              <a:t>    </a:t>
            </a:r>
            <a:r>
              <a:rPr lang="ru-RU" sz="4000" b="1">
                <a:solidFill>
                  <a:srgbClr val="0000FF"/>
                </a:solidFill>
                <a:latin typeface="Arial" charset="0"/>
              </a:rPr>
              <a:t>Лечит маленьких детей, </a:t>
            </a:r>
            <a:br>
              <a:rPr lang="ru-RU" sz="4000" b="1">
                <a:solidFill>
                  <a:srgbClr val="0000FF"/>
                </a:solidFill>
                <a:latin typeface="Arial" charset="0"/>
              </a:rPr>
            </a:br>
            <a:r>
              <a:rPr lang="ru-RU" sz="4000" b="1">
                <a:solidFill>
                  <a:srgbClr val="0000FF"/>
                </a:solidFill>
                <a:latin typeface="Arial" charset="0"/>
              </a:rPr>
              <a:t>Лечит птичек и зверей, </a:t>
            </a:r>
            <a:br>
              <a:rPr lang="ru-RU" sz="4000" b="1">
                <a:solidFill>
                  <a:srgbClr val="0000FF"/>
                </a:solidFill>
                <a:latin typeface="Arial" charset="0"/>
              </a:rPr>
            </a:br>
            <a:r>
              <a:rPr lang="ru-RU" sz="4000" b="1">
                <a:solidFill>
                  <a:srgbClr val="0000FF"/>
                </a:solidFill>
                <a:latin typeface="Arial" charset="0"/>
              </a:rPr>
              <a:t>Сквозь очки свои глядит </a:t>
            </a:r>
            <a:br>
              <a:rPr lang="ru-RU" sz="4000" b="1">
                <a:solidFill>
                  <a:srgbClr val="0000FF"/>
                </a:solidFill>
                <a:latin typeface="Arial" charset="0"/>
              </a:rPr>
            </a:br>
            <a:r>
              <a:rPr lang="ru-RU" sz="4000" b="1">
                <a:solidFill>
                  <a:srgbClr val="0000FF"/>
                </a:solidFill>
                <a:latin typeface="Arial" charset="0"/>
              </a:rPr>
              <a:t>Добрый доктор 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12678e712d8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9800" y="1295400"/>
            <a:ext cx="4206875" cy="5257800"/>
          </a:xfrm>
          <a:prstGeom prst="rect">
            <a:avLst/>
          </a:prstGeom>
          <a:noFill/>
        </p:spPr>
      </p:pic>
      <p:sp>
        <p:nvSpPr>
          <p:cNvPr id="68613" name="WordArt 5"/>
          <p:cNvSpPr>
            <a:spLocks noChangeArrowheads="1" noChangeShapeType="1" noTextEdit="1"/>
          </p:cNvSpPr>
          <p:nvPr/>
        </p:nvSpPr>
        <p:spPr bwMode="auto">
          <a:xfrm>
            <a:off x="1981200" y="274638"/>
            <a:ext cx="68580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Доктор Айболит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1143000" y="228600"/>
            <a:ext cx="7848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</a:pPr>
            <a:r>
              <a:rPr lang="ru-RU" sz="7200" b="1">
                <a:solidFill>
                  <a:srgbClr val="9900FF"/>
                </a:solidFill>
              </a:rPr>
              <a:t> </a:t>
            </a:r>
            <a:r>
              <a:rPr lang="ru-RU" sz="6500" b="1">
                <a:solidFill>
                  <a:srgbClr val="9900FF"/>
                </a:solidFill>
              </a:rPr>
              <a:t>П</a:t>
            </a:r>
            <a:r>
              <a:rPr lang="ru-RU" sz="6500" b="1">
                <a:solidFill>
                  <a:srgbClr val="9900FF"/>
                </a:solidFill>
                <a:latin typeface="Calibri" pitchFamily="34" charset="0"/>
              </a:rPr>
              <a:t>рощай, Азбука!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lum bright="-30000"/>
          </a:blip>
          <a:srcRect/>
          <a:stretch>
            <a:fillRect/>
          </a:stretch>
        </p:blipFill>
        <p:spPr bwMode="auto">
          <a:xfrm>
            <a:off x="2057400" y="1600200"/>
            <a:ext cx="4046538" cy="48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3671" name="Picture 7" descr="DSC0183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3673" name="1а.+ Если с другом вышел RMX.mp3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04800" y="5638800"/>
            <a:ext cx="914400" cy="9144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36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664" fill="hold"/>
                                        <p:tgtEl>
                                          <p:spTgt spid="1136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67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67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1219200" y="1447800"/>
            <a:ext cx="76200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3333CC"/>
                </a:solidFill>
              </a:rPr>
              <a:t>Видел Настю-девочку</a:t>
            </a:r>
            <a:br>
              <a:rPr lang="ru-RU" sz="4000" b="1">
                <a:solidFill>
                  <a:srgbClr val="3333CC"/>
                </a:solidFill>
              </a:rPr>
            </a:br>
            <a:r>
              <a:rPr lang="ru-RU" sz="4000" b="1">
                <a:solidFill>
                  <a:srgbClr val="3333CC"/>
                </a:solidFill>
              </a:rPr>
              <a:t>Я сейчас на улице.</a:t>
            </a:r>
            <a:br>
              <a:rPr lang="ru-RU" sz="4000" b="1">
                <a:solidFill>
                  <a:srgbClr val="3333CC"/>
                </a:solidFill>
              </a:rPr>
            </a:br>
            <a:r>
              <a:rPr lang="ru-RU" sz="4000" b="1">
                <a:solidFill>
                  <a:srgbClr val="3333CC"/>
                </a:solidFill>
              </a:rPr>
              <a:t>Настя – славная девчонка,</a:t>
            </a:r>
            <a:br>
              <a:rPr lang="ru-RU" sz="4000" b="1">
                <a:solidFill>
                  <a:srgbClr val="3333CC"/>
                </a:solidFill>
              </a:rPr>
            </a:br>
            <a:r>
              <a:rPr lang="ru-RU" sz="4000" b="1">
                <a:solidFill>
                  <a:srgbClr val="3333CC"/>
                </a:solidFill>
              </a:rPr>
              <a:t>Настя ходит в первый класс!</a:t>
            </a:r>
            <a:br>
              <a:rPr lang="ru-RU" sz="4000" b="1">
                <a:solidFill>
                  <a:srgbClr val="3333CC"/>
                </a:solidFill>
              </a:rPr>
            </a:br>
            <a:r>
              <a:rPr lang="ru-RU" sz="4000" b="1">
                <a:solidFill>
                  <a:srgbClr val="3333CC"/>
                </a:solidFill>
              </a:rPr>
              <a:t>Но давно уже от Насти</a:t>
            </a:r>
            <a:br>
              <a:rPr lang="ru-RU" sz="4000" b="1">
                <a:solidFill>
                  <a:srgbClr val="3333CC"/>
                </a:solidFill>
              </a:rPr>
            </a:br>
            <a:r>
              <a:rPr lang="ru-RU" sz="4000" b="1">
                <a:solidFill>
                  <a:srgbClr val="3333CC"/>
                </a:solidFill>
              </a:rPr>
              <a:t>Я не слышу слова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600200" y="1295400"/>
            <a:ext cx="67056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3333CC"/>
                </a:solidFill>
              </a:rPr>
              <a:t>Встретил Витю я, соседа.</a:t>
            </a:r>
          </a:p>
          <a:p>
            <a:r>
              <a:rPr lang="ru-RU" sz="4000" b="1">
                <a:solidFill>
                  <a:srgbClr val="3333CC"/>
                </a:solidFill>
              </a:rPr>
              <a:t>Встреча грустная была:</a:t>
            </a:r>
          </a:p>
          <a:p>
            <a:r>
              <a:rPr lang="ru-RU" sz="4000" b="1">
                <a:solidFill>
                  <a:srgbClr val="3333CC"/>
                </a:solidFill>
              </a:rPr>
              <a:t>На меня он, как торпеда, Налетел из-за угла!</a:t>
            </a:r>
          </a:p>
          <a:p>
            <a:r>
              <a:rPr lang="ru-RU" sz="4000" b="1">
                <a:solidFill>
                  <a:srgbClr val="3333CC"/>
                </a:solidFill>
              </a:rPr>
              <a:t>Но представьте – зря </a:t>
            </a:r>
          </a:p>
          <a:p>
            <a:r>
              <a:rPr lang="ru-RU" sz="4000" b="1">
                <a:solidFill>
                  <a:srgbClr val="3333CC"/>
                </a:solidFill>
              </a:rPr>
              <a:t>от Вити </a:t>
            </a:r>
          </a:p>
          <a:p>
            <a:r>
              <a:rPr lang="ru-RU" sz="4000" b="1">
                <a:solidFill>
                  <a:srgbClr val="3333CC"/>
                </a:solidFill>
              </a:rPr>
              <a:t>Ждал я слова 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1066800" y="1447800"/>
            <a:ext cx="73152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3333CC"/>
                </a:solidFill>
              </a:rPr>
              <a:t>Дед про внучку говорил:</a:t>
            </a:r>
          </a:p>
          <a:p>
            <a:r>
              <a:rPr lang="ru-RU" sz="4000" b="1">
                <a:solidFill>
                  <a:srgbClr val="3333CC"/>
                </a:solidFill>
              </a:rPr>
              <a:t>«Экая досада – </a:t>
            </a:r>
          </a:p>
          <a:p>
            <a:r>
              <a:rPr lang="ru-RU" sz="4000" b="1">
                <a:solidFill>
                  <a:srgbClr val="3333CC"/>
                </a:solidFill>
              </a:rPr>
              <a:t>Я портфель ей подарил,</a:t>
            </a:r>
          </a:p>
          <a:p>
            <a:r>
              <a:rPr lang="ru-RU" sz="4000" b="1">
                <a:solidFill>
                  <a:srgbClr val="3333CC"/>
                </a:solidFill>
              </a:rPr>
              <a:t>Вижу очень рада!</a:t>
            </a:r>
          </a:p>
          <a:p>
            <a:r>
              <a:rPr lang="ru-RU" sz="4000" b="1">
                <a:solidFill>
                  <a:srgbClr val="3333CC"/>
                </a:solidFill>
              </a:rPr>
              <a:t>Но – нельзя ж молчать, как рыба</a:t>
            </a:r>
          </a:p>
          <a:p>
            <a:r>
              <a:rPr lang="ru-RU" sz="4000" b="1">
                <a:solidFill>
                  <a:srgbClr val="3333CC"/>
                </a:solidFill>
              </a:rPr>
              <a:t>Ну, сказала бы…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3008503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App0003"/>
          <p:cNvPicPr>
            <a:picLocks noChangeAspect="1" noChangeArrowheads="1"/>
          </p:cNvPicPr>
          <p:nvPr/>
        </p:nvPicPr>
        <p:blipFill>
          <a:blip r:embed="rId2" cstate="email"/>
          <a:srcRect l="4706" t="12688" r="4706"/>
          <a:stretch>
            <a:fillRect/>
          </a:stretch>
        </p:blipFill>
        <p:spPr bwMode="auto">
          <a:xfrm>
            <a:off x="1676400" y="457200"/>
            <a:ext cx="5151438" cy="601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lum bright="-30000"/>
          </a:blip>
          <a:srcRect/>
          <a:stretch>
            <a:fillRect/>
          </a:stretch>
        </p:blipFill>
        <p:spPr bwMode="auto">
          <a:xfrm>
            <a:off x="381000" y="0"/>
            <a:ext cx="565785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1865" name="4а. Азбука -.mp3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7543800" y="5410200"/>
            <a:ext cx="838200" cy="838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18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677" fill="hold"/>
                                        <p:tgtEl>
                                          <p:spTgt spid="1218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86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1865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2362200" y="762000"/>
            <a:ext cx="5029200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00FF"/>
                </a:solidFill>
              </a:rPr>
              <a:t>Эта буква широка</a:t>
            </a:r>
          </a:p>
          <a:p>
            <a:r>
              <a:rPr lang="ru-RU" sz="4000" b="1">
                <a:solidFill>
                  <a:srgbClr val="0000FF"/>
                </a:solidFill>
              </a:rPr>
              <a:t>И похожа на жука</a:t>
            </a:r>
          </a:p>
          <a:p>
            <a:r>
              <a:rPr lang="ru-RU" sz="4000">
                <a:solidFill>
                  <a:srgbClr val="6600CC"/>
                </a:solidFill>
              </a:rPr>
              <a:t>     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ru-RU"/>
              <a:t>                              </a:t>
            </a: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3200400" y="2590800"/>
            <a:ext cx="21336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FF0066"/>
                </a:solidFill>
              </a:rPr>
              <a:t>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133600" y="685800"/>
            <a:ext cx="60198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>
                <a:solidFill>
                  <a:srgbClr val="3333CC"/>
                </a:solidFill>
              </a:rPr>
              <a:t>В этой букве нет угла,</a:t>
            </a:r>
          </a:p>
          <a:p>
            <a:r>
              <a:rPr lang="ru-RU" sz="4000">
                <a:solidFill>
                  <a:srgbClr val="3333CC"/>
                </a:solidFill>
              </a:rPr>
              <a:t>До того она кругла.</a:t>
            </a:r>
          </a:p>
          <a:p>
            <a:r>
              <a:rPr lang="ru-RU" sz="4000">
                <a:solidFill>
                  <a:srgbClr val="3333CC"/>
                </a:solidFill>
              </a:rPr>
              <a:t>До того она кругла – </a:t>
            </a:r>
          </a:p>
          <a:p>
            <a:r>
              <a:rPr lang="ru-RU" sz="4000">
                <a:solidFill>
                  <a:srgbClr val="3333CC"/>
                </a:solidFill>
              </a:rPr>
              <a:t>Укатиться бы смогла.</a:t>
            </a: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3505200" y="3295650"/>
            <a:ext cx="1665288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5000" b="1">
                <a:solidFill>
                  <a:srgbClr val="FF0066"/>
                </a:solidFill>
              </a:rPr>
              <a:t>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1981200" y="762000"/>
            <a:ext cx="6629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3333CC"/>
                </a:solidFill>
              </a:rPr>
              <a:t>С этой буквой на носу</a:t>
            </a:r>
          </a:p>
          <a:p>
            <a:r>
              <a:rPr lang="ru-RU" sz="4000" b="1">
                <a:solidFill>
                  <a:srgbClr val="3333CC"/>
                </a:solidFill>
              </a:rPr>
              <a:t>Филин прячется в лесу.</a:t>
            </a:r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3429000" y="2362200"/>
            <a:ext cx="20574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FF0066"/>
                </a:solidFill>
              </a:rPr>
              <a:t>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397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3972" name="Picture 4" descr="1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9641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1981200" y="685800"/>
            <a:ext cx="6477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3333CC"/>
                </a:solidFill>
              </a:rPr>
              <a:t>На эту букву посмотри,</a:t>
            </a:r>
          </a:p>
          <a:p>
            <a:r>
              <a:rPr lang="ru-RU" sz="4000" b="1">
                <a:solidFill>
                  <a:srgbClr val="3333CC"/>
                </a:solidFill>
              </a:rPr>
              <a:t>Она совсем, как цифра 3</a:t>
            </a: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3810000" y="2000250"/>
            <a:ext cx="13779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5000" b="1">
                <a:solidFill>
                  <a:srgbClr val="FF0066"/>
                </a:solidFill>
              </a:rPr>
              <a:t>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2133600" y="762000"/>
            <a:ext cx="52260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3333CC"/>
                </a:solidFill>
              </a:rPr>
              <a:t>А эта буква похожа </a:t>
            </a:r>
          </a:p>
          <a:p>
            <a:r>
              <a:rPr lang="ru-RU" sz="4000" b="1">
                <a:solidFill>
                  <a:srgbClr val="3333CC"/>
                </a:solidFill>
              </a:rPr>
              <a:t>       на цифру 4</a:t>
            </a:r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3581400" y="2286000"/>
            <a:ext cx="1522413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5000" b="1">
                <a:solidFill>
                  <a:srgbClr val="FF0066"/>
                </a:solidFill>
              </a:rPr>
              <a:t>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1752600" y="304800"/>
            <a:ext cx="71628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3333CC"/>
                </a:solidFill>
              </a:rPr>
              <a:t>На калитку посмотри – букву назови.</a:t>
            </a:r>
          </a:p>
          <a:p>
            <a:r>
              <a:rPr lang="ru-RU" sz="4000" b="1">
                <a:solidFill>
                  <a:srgbClr val="3333CC"/>
                </a:solidFill>
              </a:rPr>
              <a:t>Между двух прямых досок</a:t>
            </a:r>
          </a:p>
          <a:p>
            <a:r>
              <a:rPr lang="ru-RU" sz="4000" b="1">
                <a:solidFill>
                  <a:srgbClr val="3333CC"/>
                </a:solidFill>
              </a:rPr>
              <a:t>Одна легла наискосок.</a:t>
            </a:r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3429000" y="2838450"/>
            <a:ext cx="1554163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5000" b="1">
                <a:solidFill>
                  <a:srgbClr val="FF0066"/>
                </a:solidFill>
              </a:rPr>
              <a:t>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1676400" y="457200"/>
            <a:ext cx="731520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800">
                <a:solidFill>
                  <a:srgbClr val="3333CC"/>
                </a:solidFill>
              </a:rPr>
              <a:t>Эту буковку в спортивном зале</a:t>
            </a:r>
          </a:p>
          <a:p>
            <a:r>
              <a:rPr lang="ru-RU" sz="3800">
                <a:solidFill>
                  <a:srgbClr val="3333CC"/>
                </a:solidFill>
              </a:rPr>
              <a:t>Перекладиной назвали.</a:t>
            </a:r>
          </a:p>
          <a:p>
            <a:r>
              <a:rPr lang="ru-RU" sz="3800">
                <a:solidFill>
                  <a:srgbClr val="3333CC"/>
                </a:solidFill>
              </a:rPr>
              <a:t>Ну-ка милый, не ленись – </a:t>
            </a:r>
          </a:p>
          <a:p>
            <a:r>
              <a:rPr lang="ru-RU" sz="3800">
                <a:solidFill>
                  <a:srgbClr val="3333CC"/>
                </a:solidFill>
              </a:rPr>
              <a:t>Подойди да подтянись</a:t>
            </a:r>
            <a:r>
              <a:rPr lang="ru-RU" sz="3800" b="1"/>
              <a:t>.</a:t>
            </a: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3733800" y="2762250"/>
            <a:ext cx="1554163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5000" b="1">
                <a:solidFill>
                  <a:srgbClr val="FF0066"/>
                </a:solidFill>
              </a:rPr>
              <a:t>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1600200" y="228600"/>
            <a:ext cx="7543800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800" b="1">
                <a:solidFill>
                  <a:srgbClr val="3333CC"/>
                </a:solidFill>
              </a:rPr>
              <a:t>Посмотри на колесо – </a:t>
            </a:r>
          </a:p>
          <a:p>
            <a:r>
              <a:rPr lang="ru-RU" sz="3800" b="1">
                <a:solidFill>
                  <a:srgbClr val="3333CC"/>
                </a:solidFill>
              </a:rPr>
              <a:t>И увидишь букву О.</a:t>
            </a:r>
          </a:p>
          <a:p>
            <a:r>
              <a:rPr lang="ru-RU" sz="3800" b="1">
                <a:solidFill>
                  <a:srgbClr val="3333CC"/>
                </a:solidFill>
              </a:rPr>
              <a:t>Чтобы О не укатилось – </a:t>
            </a:r>
          </a:p>
          <a:p>
            <a:r>
              <a:rPr lang="ru-RU" sz="3800" b="1">
                <a:solidFill>
                  <a:srgbClr val="3333CC"/>
                </a:solidFill>
              </a:rPr>
              <a:t>Крепко к столбику прибью.</a:t>
            </a:r>
          </a:p>
          <a:p>
            <a:r>
              <a:rPr lang="ru-RU" sz="3800" b="1">
                <a:solidFill>
                  <a:srgbClr val="3333CC"/>
                </a:solidFill>
              </a:rPr>
              <a:t>Ой, смотри-ка, что случилось?</a:t>
            </a:r>
          </a:p>
          <a:p>
            <a:r>
              <a:rPr lang="ru-RU" sz="3800" b="1">
                <a:solidFill>
                  <a:srgbClr val="3333CC"/>
                </a:solidFill>
              </a:rPr>
              <a:t>Получилась буква</a:t>
            </a:r>
            <a:r>
              <a:rPr lang="ru-RU" sz="3800">
                <a:solidFill>
                  <a:srgbClr val="3333CC"/>
                </a:solidFill>
              </a:rPr>
              <a:t> …</a:t>
            </a: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3505200" y="4267200"/>
            <a:ext cx="21336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FF0066"/>
                </a:solidFill>
              </a:rPr>
              <a:t>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2057400" y="381000"/>
            <a:ext cx="60960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3333CC"/>
                </a:solidFill>
              </a:rPr>
              <a:t>Взялись за руки друзья и сказали:</a:t>
            </a:r>
          </a:p>
          <a:p>
            <a:r>
              <a:rPr lang="ru-RU" sz="4000" b="1">
                <a:solidFill>
                  <a:srgbClr val="3333CC"/>
                </a:solidFill>
              </a:rPr>
              <a:t>«Ты да я – это мы».</a:t>
            </a:r>
          </a:p>
          <a:p>
            <a:r>
              <a:rPr lang="ru-RU" sz="4000" b="1">
                <a:solidFill>
                  <a:srgbClr val="3333CC"/>
                </a:solidFill>
              </a:rPr>
              <a:t>А между тем</a:t>
            </a:r>
          </a:p>
          <a:p>
            <a:r>
              <a:rPr lang="ru-RU" sz="4000" b="1">
                <a:solidFill>
                  <a:srgbClr val="3333CC"/>
                </a:solidFill>
              </a:rPr>
              <a:t>Получилась буква…</a:t>
            </a:r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3429000" y="3505200"/>
            <a:ext cx="19812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FF0066"/>
                </a:solidFill>
              </a:rPr>
              <a:t>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 descr="sm_f_49d5f158c9ae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3000" y="1524000"/>
            <a:ext cx="5715000" cy="5181600"/>
          </a:xfrm>
          <a:prstGeom prst="rect">
            <a:avLst/>
          </a:prstGeom>
          <a:noFill/>
        </p:spPr>
      </p:pic>
      <p:sp>
        <p:nvSpPr>
          <p:cNvPr id="87045" name="WordArt 5"/>
          <p:cNvSpPr>
            <a:spLocks noChangeArrowheads="1" noChangeShapeType="1" noTextEdit="1"/>
          </p:cNvSpPr>
          <p:nvPr/>
        </p:nvSpPr>
        <p:spPr bwMode="auto">
          <a:xfrm>
            <a:off x="2057400" y="274638"/>
            <a:ext cx="66294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Алфавит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1447800" y="1219200"/>
            <a:ext cx="731520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500">
                <a:solidFill>
                  <a:srgbClr val="3333CC"/>
                </a:solidFill>
              </a:rPr>
              <a:t>Всем спасибо за внимание</a:t>
            </a:r>
          </a:p>
          <a:p>
            <a:r>
              <a:rPr lang="ru-RU" sz="3500">
                <a:solidFill>
                  <a:srgbClr val="3333CC"/>
                </a:solidFill>
              </a:rPr>
              <a:t>За задор и звонкий смех!</a:t>
            </a:r>
          </a:p>
          <a:p>
            <a:r>
              <a:rPr lang="ru-RU" sz="3500">
                <a:solidFill>
                  <a:srgbClr val="3333CC"/>
                </a:solidFill>
              </a:rPr>
              <a:t>Вот настал момент прощания, </a:t>
            </a:r>
          </a:p>
          <a:p>
            <a:r>
              <a:rPr lang="ru-RU" sz="3500">
                <a:solidFill>
                  <a:srgbClr val="3333CC"/>
                </a:solidFill>
              </a:rPr>
              <a:t>Будет краткой моя речь.</a:t>
            </a:r>
          </a:p>
          <a:p>
            <a:r>
              <a:rPr lang="ru-RU" sz="3500">
                <a:solidFill>
                  <a:srgbClr val="3333CC"/>
                </a:solidFill>
              </a:rPr>
              <a:t>Говорю я: «До свидания, </a:t>
            </a:r>
          </a:p>
          <a:p>
            <a:r>
              <a:rPr lang="ru-RU" sz="3500">
                <a:solidFill>
                  <a:srgbClr val="3333CC"/>
                </a:solidFill>
              </a:rPr>
              <a:t>До счастливых новых встреч!»</a:t>
            </a:r>
          </a:p>
        </p:txBody>
      </p:sp>
      <p:pic>
        <p:nvPicPr>
          <p:cNvPr id="61449" name="Дружба.mp3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7620000" y="5486400"/>
            <a:ext cx="762000" cy="76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423" fill="hold"/>
                                        <p:tgtEl>
                                          <p:spTgt spid="614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4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49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7" name="Rectangle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/>
              <a:t>      </a:t>
            </a:r>
            <a:r>
              <a:rPr lang="ru-RU" sz="4000" b="1">
                <a:solidFill>
                  <a:srgbClr val="0000FF"/>
                </a:solidFill>
              </a:rPr>
              <a:t>Презентацию подготовила </a:t>
            </a:r>
          </a:p>
          <a:p>
            <a:pPr>
              <a:buFont typeface="Arial" charset="0"/>
              <a:buNone/>
            </a:pPr>
            <a:r>
              <a:rPr lang="ru-RU" sz="4000" b="1">
                <a:solidFill>
                  <a:srgbClr val="0000FF"/>
                </a:solidFill>
              </a:rPr>
              <a:t>         Молоканова С.В.</a:t>
            </a:r>
          </a:p>
          <a:p>
            <a:pPr>
              <a:buFont typeface="Arial" charset="0"/>
              <a:buNone/>
            </a:pPr>
            <a:r>
              <a:rPr lang="ru-RU" sz="4000" b="1">
                <a:solidFill>
                  <a:srgbClr val="0000FF"/>
                </a:solidFill>
              </a:rPr>
              <a:t>      Михайловская школа 2011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24" name="Picture 8" descr="3008503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1626" name="2а. Чему учат в школе минус.mp3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57200" y="5791200"/>
            <a:ext cx="762000" cy="76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162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294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2948" name="Picture 4" descr="1 яч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ru-RU" sz="4800" b="1">
                <a:solidFill>
                  <a:srgbClr val="0000FF"/>
                </a:solidFill>
                <a:latin typeface="Arial" charset="0"/>
              </a:rPr>
              <a:t>   Кирилл и Мефодий</a:t>
            </a:r>
          </a:p>
        </p:txBody>
      </p:sp>
      <p:pic>
        <p:nvPicPr>
          <p:cNvPr id="81924" name="Picture 4" descr="KirillMefodiy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90800" y="1371600"/>
            <a:ext cx="3841750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6" name="Буратино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536" fill="hold"/>
                                        <p:tgtEl>
                                          <p:spTgt spid="1361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619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6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61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19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буратино-ключ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66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Сиреневый">
  <a:themeElements>
    <a:clrScheme name="1_Сиреневый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Сиреневый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Сиреневый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иреневый">
  <a:themeElements>
    <a:clrScheme name="Сиреневый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Сиреневый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иреневый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825</TotalTime>
  <Words>581</Words>
  <Application>Microsoft Office PowerPoint</Application>
  <PresentationFormat>Экран (4:3)</PresentationFormat>
  <Paragraphs>137</Paragraphs>
  <Slides>48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48</vt:i4>
      </vt:variant>
    </vt:vector>
  </HeadingPairs>
  <TitlesOfParts>
    <vt:vector size="52" baseType="lpstr">
      <vt:lpstr>Arial</vt:lpstr>
      <vt:lpstr>Calibri</vt:lpstr>
      <vt:lpstr>1_Сиреневый</vt:lpstr>
      <vt:lpstr>Сиреневый</vt:lpstr>
      <vt:lpstr>Слайд 1</vt:lpstr>
      <vt:lpstr>Слайд 2</vt:lpstr>
      <vt:lpstr>Слайд 3</vt:lpstr>
      <vt:lpstr>Слайд 4</vt:lpstr>
      <vt:lpstr>Слайд 5</vt:lpstr>
      <vt:lpstr>Слайд 6</vt:lpstr>
      <vt:lpstr>   Кирилл и Мефодий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                                                             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Прощание с Азбукой</dc:title>
  <dc:creator>Молоканова С.В.</dc:creator>
  <cp:lastModifiedBy>revaz</cp:lastModifiedBy>
  <cp:revision>12</cp:revision>
  <cp:lastPrinted>1601-01-01T00:00:00Z</cp:lastPrinted>
  <dcterms:created xsi:type="dcterms:W3CDTF">1601-01-01T00:00:00Z</dcterms:created>
  <dcterms:modified xsi:type="dcterms:W3CDTF">2012-07-19T15:09:26Z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